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 Mono SemiBold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bril Fatface"/>
      <p:regular r:id="rId33"/>
    </p:embeddedFont>
    <p:embeddedFont>
      <p:font typeface="Griffy"/>
      <p:regular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Homemade Appl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HomemadeAppl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SemiBold-bold.fntdata"/><Relationship Id="rId25" Type="http://schemas.openxmlformats.org/officeDocument/2006/relationships/font" Target="fonts/RobotoMonoSemiBold-regular.fntdata"/><Relationship Id="rId28" Type="http://schemas.openxmlformats.org/officeDocument/2006/relationships/font" Target="fonts/RobotoMonoSemiBold-boldItalic.fntdata"/><Relationship Id="rId27" Type="http://schemas.openxmlformats.org/officeDocument/2006/relationships/font" Target="fonts/RobotoMono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-regular.fntdata"/><Relationship Id="rId12" Type="http://schemas.openxmlformats.org/officeDocument/2006/relationships/slide" Target="slides/slide7.xml"/><Relationship Id="rId34" Type="http://schemas.openxmlformats.org/officeDocument/2006/relationships/font" Target="fonts/Griffy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italic.fntdata"/><Relationship Id="rId14" Type="http://schemas.openxmlformats.org/officeDocument/2006/relationships/slide" Target="slides/slide9.xml"/><Relationship Id="rId36" Type="http://schemas.openxmlformats.org/officeDocument/2006/relationships/font" Target="fonts/Poppins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a4d1c76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a4d1c76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97e41fd4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97e41fd4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97e41fd4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197e41fd4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97e41fd4c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97e41fd4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97e41fd4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97e41fd4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97e41fd4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97e41fd4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97e41fd4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97e41fd4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f73625617970b0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f73625617970b0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97e41fd4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97e41fd4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97e41fd4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97e41fd4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97e41fd4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97e41fd4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60e223f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60e223f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60e223f8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60e223f8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1.png"/><Relationship Id="rId10" Type="http://schemas.openxmlformats.org/officeDocument/2006/relationships/image" Target="../media/image8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/>
          <p:nvPr>
            <p:ph idx="1" type="subTitle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11"/>
          <p:cNvSpPr txBox="1"/>
          <p:nvPr>
            <p:ph idx="2" type="subTitle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11"/>
          <p:cNvSpPr txBox="1"/>
          <p:nvPr>
            <p:ph idx="3" type="subTitle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11"/>
          <p:cNvSpPr txBox="1"/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4" name="Google Shape;194;p11"/>
          <p:cNvSpPr txBox="1"/>
          <p:nvPr>
            <p:ph idx="4" type="body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5" name="Google Shape;195;p11"/>
          <p:cNvSpPr txBox="1"/>
          <p:nvPr>
            <p:ph idx="5" type="body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96" name="Google Shape;196;p11"/>
          <p:cNvSpPr txBox="1"/>
          <p:nvPr>
            <p:ph idx="6" type="body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8017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44701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922650" y="2301500"/>
            <a:ext cx="3145200" cy="39030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477800" y="1631525"/>
            <a:ext cx="2081400" cy="1649100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556171" y="1743134"/>
            <a:ext cx="635280" cy="1476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5002038" y="1631525"/>
            <a:ext cx="2081400" cy="1649100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8549550" y="1631525"/>
            <a:ext cx="2081400" cy="1649100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5052859" y="1743134"/>
            <a:ext cx="635280" cy="1476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8625484" y="1743134"/>
            <a:ext cx="635280" cy="1476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118905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4713302" y="3563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8237552" y="3563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1189050" y="3647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1189050" y="40014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4713300" y="39899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8237550" y="39767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1" name="Google Shape;231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fmla="val 3539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2" type="title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3" type="title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hasCustomPrompt="1" idx="4" type="title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b="0" sz="70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/>
          <p:nvPr>
            <p:ph idx="1" type="body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4" name="Google Shape;254;p14"/>
          <p:cNvSpPr txBox="1"/>
          <p:nvPr>
            <p:ph idx="5" type="body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255" name="Google Shape;255;p14"/>
          <p:cNvSpPr txBox="1"/>
          <p:nvPr>
            <p:ph idx="6" type="body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/>
          <p:nvPr>
            <p:ph idx="1" type="subTitle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15"/>
          <p:cNvSpPr txBox="1"/>
          <p:nvPr>
            <p:ph idx="2" type="subTitle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15"/>
          <p:cNvSpPr txBox="1"/>
          <p:nvPr>
            <p:ph idx="3" type="subTitle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5" name="Google Shape;265;p15"/>
          <p:cNvSpPr txBox="1"/>
          <p:nvPr>
            <p:ph idx="4" type="subTitle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6" name="Google Shape;266;p15"/>
          <p:cNvSpPr txBox="1"/>
          <p:nvPr>
            <p:ph idx="5" type="subTitle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7" name="Google Shape;267;p15"/>
          <p:cNvSpPr txBox="1"/>
          <p:nvPr>
            <p:ph idx="6" type="subTitle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9" name="Google Shape;269;p15"/>
          <p:cNvSpPr txBox="1"/>
          <p:nvPr>
            <p:ph idx="7" type="body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0" name="Google Shape;270;p15"/>
          <p:cNvSpPr txBox="1"/>
          <p:nvPr>
            <p:ph idx="8" type="body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1" name="Google Shape;271;p15"/>
          <p:cNvSpPr txBox="1"/>
          <p:nvPr>
            <p:ph idx="9" type="body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2" name="Google Shape;272;p15"/>
          <p:cNvSpPr txBox="1"/>
          <p:nvPr>
            <p:ph idx="13" type="body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3" name="Google Shape;273;p15"/>
          <p:cNvSpPr txBox="1"/>
          <p:nvPr>
            <p:ph idx="14" type="body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4" name="Google Shape;274;p15"/>
          <p:cNvSpPr txBox="1"/>
          <p:nvPr>
            <p:ph idx="15" type="body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fmla="val 1957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/>
          <p:nvPr>
            <p:ph idx="1" type="subTitle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89" name="Google Shape;289;p16"/>
          <p:cNvSpPr txBox="1"/>
          <p:nvPr>
            <p:ph idx="2" type="subTitle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90" name="Google Shape;290;p16"/>
          <p:cNvSpPr txBox="1"/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91" name="Google Shape;291;p16"/>
          <p:cNvSpPr txBox="1"/>
          <p:nvPr>
            <p:ph idx="3" type="body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2" name="Google Shape;292;p16"/>
          <p:cNvSpPr txBox="1"/>
          <p:nvPr>
            <p:ph idx="4" type="body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9755550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9896946" y="2147659"/>
            <a:ext cx="635280" cy="1476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7372797" y="2017625"/>
            <a:ext cx="2211900" cy="3594900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4990044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7496046" y="2131234"/>
            <a:ext cx="635280" cy="1476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5131446" y="2147659"/>
            <a:ext cx="635280" cy="1476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2607291" y="2017625"/>
            <a:ext cx="2211900" cy="3594900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fmla="val 3539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224538" y="2017625"/>
            <a:ext cx="2211900" cy="35949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730533" y="2131234"/>
            <a:ext cx="635280" cy="1476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365933" y="2147659"/>
            <a:ext cx="635280" cy="1476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316463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4" name="Google Shape;324;p17"/>
          <p:cNvSpPr txBox="1"/>
          <p:nvPr>
            <p:ph idx="2" type="subTitle"/>
          </p:nvPr>
        </p:nvSpPr>
        <p:spPr>
          <a:xfrm>
            <a:off x="2706814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5097166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3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6" name="Google Shape;326;p17"/>
          <p:cNvSpPr txBox="1"/>
          <p:nvPr>
            <p:ph idx="4" type="subTitle"/>
          </p:nvPr>
        </p:nvSpPr>
        <p:spPr>
          <a:xfrm>
            <a:off x="7487518" y="2566175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9877869" y="2569713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9" name="Google Shape;329;p17"/>
          <p:cNvSpPr txBox="1"/>
          <p:nvPr>
            <p:ph idx="6" type="body"/>
          </p:nvPr>
        </p:nvSpPr>
        <p:spPr>
          <a:xfrm>
            <a:off x="3164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17"/>
          <p:cNvSpPr txBox="1"/>
          <p:nvPr>
            <p:ph idx="7" type="body"/>
          </p:nvPr>
        </p:nvSpPr>
        <p:spPr>
          <a:xfrm>
            <a:off x="27068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17"/>
          <p:cNvSpPr txBox="1"/>
          <p:nvPr>
            <p:ph idx="8" type="body"/>
          </p:nvPr>
        </p:nvSpPr>
        <p:spPr>
          <a:xfrm>
            <a:off x="509716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17"/>
          <p:cNvSpPr txBox="1"/>
          <p:nvPr>
            <p:ph idx="9" type="body"/>
          </p:nvPr>
        </p:nvSpPr>
        <p:spPr>
          <a:xfrm>
            <a:off x="7487513" y="3184000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3" name="Google Shape;333;p17"/>
          <p:cNvSpPr txBox="1"/>
          <p:nvPr>
            <p:ph idx="13" type="body"/>
          </p:nvPr>
        </p:nvSpPr>
        <p:spPr>
          <a:xfrm>
            <a:off x="9877863" y="3187538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/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/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20"/>
          <p:cNvSpPr txBox="1"/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20"/>
          <p:cNvSpPr txBox="1"/>
          <p:nvPr>
            <p:ph idx="2" type="body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fmla="val 6604" name="adj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5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1" name="Google Shape;121;p5"/>
          <p:cNvSpPr txBox="1"/>
          <p:nvPr>
            <p:ph idx="3" type="body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4" type="body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5" type="title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6" type="title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7" type="title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8" type="title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9" type="body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3" type="body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14" type="title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5"/>
          <p:cNvSpPr txBox="1"/>
          <p:nvPr>
            <p:ph idx="15" type="title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/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/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/>
          <p:nvPr>
            <p:ph idx="1" type="subTitle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" name="Google Shape;161;p8"/>
          <p:cNvSpPr txBox="1"/>
          <p:nvPr>
            <p:ph idx="2" type="body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fmla="val 9303" name="adj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/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6" name="Google Shape;176;p9"/>
          <p:cNvSpPr txBox="1"/>
          <p:nvPr>
            <p:ph idx="1" type="subTitle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fmla="val 3539" name="adj"/>
            </a:avLst>
          </a:prstGeom>
          <a:solidFill>
            <a:schemeClr val="lt2"/>
          </a:solidFill>
          <a:ln>
            <a:noFill/>
          </a:ln>
          <a:effectLst>
            <a:outerShdw blurRad="63500" sx="102000" rotWithShape="0" algn="ctr" sy="1020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/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429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429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429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429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429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u.be/70jX7j6g12w?feature=share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3026675" y="1850975"/>
            <a:ext cx="4749000" cy="195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Passos na Escuridão 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381" name="Google Shape;381;p22"/>
          <p:cNvSpPr txBox="1"/>
          <p:nvPr>
            <p:ph idx="1" type="subTitle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João Marcelo Bilitardo, Leonardo Lopes Bravo e José Eduardo Vetucci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975850" y="5193350"/>
            <a:ext cx="3469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Apresentação Final - MOD II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>
            <p:ph idx="1" type="body"/>
          </p:nvPr>
        </p:nvSpPr>
        <p:spPr>
          <a:xfrm>
            <a:off x="1653300" y="4052850"/>
            <a:ext cx="88944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Pixel art 2D, perspectiva top-down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Ferramenta utilizada: Aseprite</a:t>
            </a:r>
            <a:endParaRPr sz="2100">
              <a:solidFill>
                <a:srgbClr val="DCDDE0"/>
              </a:solidFill>
            </a:endParaRPr>
          </a:p>
        </p:txBody>
      </p:sp>
      <p:sp>
        <p:nvSpPr>
          <p:cNvPr id="457" name="Google Shape;457;p31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3D85C6"/>
                </a:solidFill>
              </a:rPr>
              <a:t>Arte</a:t>
            </a:r>
            <a:endParaRPr sz="6800">
              <a:solidFill>
                <a:srgbClr val="3D85C6"/>
              </a:solidFill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1663550" y="2130577"/>
            <a:ext cx="1882583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3D85C6"/>
                </a:solidFill>
                <a:latin typeface="Roboto Mono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855175" y="361575"/>
            <a:ext cx="10110300" cy="10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3D85C6"/>
                </a:solidFill>
              </a:rPr>
              <a:t>Arte</a:t>
            </a:r>
            <a:endParaRPr sz="4500">
              <a:solidFill>
                <a:srgbClr val="3D85C6"/>
              </a:solidFill>
            </a:endParaRPr>
          </a:p>
        </p:txBody>
      </p:sp>
      <p:sp>
        <p:nvSpPr>
          <p:cNvPr id="464" name="Google Shape;464;p32"/>
          <p:cNvSpPr txBox="1"/>
          <p:nvPr>
            <p:ph idx="2" type="body"/>
          </p:nvPr>
        </p:nvSpPr>
        <p:spPr>
          <a:xfrm>
            <a:off x="6644475" y="1978425"/>
            <a:ext cx="4154400" cy="158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Personagens:</a:t>
            </a:r>
            <a:br>
              <a:rPr lang="en">
                <a:solidFill>
                  <a:schemeClr val="dk1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Bino: o personagem principal</a:t>
            </a:r>
            <a:endParaRPr sz="16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Dr. Vausio Darela: O médico de Bino</a:t>
            </a:r>
            <a:endParaRPr sz="16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 txBox="1"/>
          <p:nvPr>
            <p:ph idx="1" type="body"/>
          </p:nvPr>
        </p:nvSpPr>
        <p:spPr>
          <a:xfrm>
            <a:off x="1303475" y="1839175"/>
            <a:ext cx="4154400" cy="420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Cenário:</a:t>
            </a:r>
            <a:br>
              <a:rPr lang="en" sz="1700">
                <a:solidFill>
                  <a:srgbClr val="3D85C6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É composto por diversos cômodos, cada um com aparências e tamanhos diferentes.</a:t>
            </a:r>
            <a:br>
              <a:rPr lang="en" sz="1600"/>
            </a:br>
            <a:br>
              <a:rPr lang="en" sz="1700"/>
            </a:br>
            <a:r>
              <a:rPr lang="en" sz="1700"/>
              <a:t>	</a:t>
            </a:r>
            <a:r>
              <a:rPr lang="en">
                <a:solidFill>
                  <a:srgbClr val="3D85C6"/>
                </a:solidFill>
              </a:rPr>
              <a:t>Móveis e Detalhes:</a:t>
            </a:r>
            <a:br>
              <a:rPr lang="en" sz="1700">
                <a:solidFill>
                  <a:srgbClr val="3D85C6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Os móveis foram feitos para causar uma sensação de aconchego ao jogador, além de serem de fácil distinção.</a:t>
            </a:r>
            <a:endParaRPr sz="1600">
              <a:solidFill>
                <a:srgbClr val="DCDDE0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Alguns detalhes como quadros e tapetes foram feitos para dar vida ao ambiente</a:t>
            </a:r>
            <a:endParaRPr sz="16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66" name="Google Shape;4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800" y="3664025"/>
            <a:ext cx="1471750" cy="1707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32"/>
          <p:cNvSpPr txBox="1"/>
          <p:nvPr/>
        </p:nvSpPr>
        <p:spPr>
          <a:xfrm>
            <a:off x="7985775" y="5313225"/>
            <a:ext cx="1471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CDDE0"/>
                </a:solidFill>
                <a:latin typeface="Roboto Mono"/>
                <a:ea typeface="Roboto Mono"/>
                <a:cs typeface="Roboto Mono"/>
                <a:sym typeface="Roboto Mono"/>
              </a:rPr>
              <a:t>Dr. Vausio Darela</a:t>
            </a:r>
            <a:endParaRPr sz="1500">
              <a:solidFill>
                <a:srgbClr val="DCDDE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00" y="1638575"/>
            <a:ext cx="5088949" cy="3280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625" y="1638575"/>
            <a:ext cx="4580993" cy="328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4" name="Google Shape;474;p33"/>
          <p:cNvSpPr txBox="1"/>
          <p:nvPr/>
        </p:nvSpPr>
        <p:spPr>
          <a:xfrm>
            <a:off x="1253275" y="5012025"/>
            <a:ext cx="4978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DDE0"/>
                </a:solidFill>
                <a:latin typeface="Roboto Mono"/>
                <a:ea typeface="Roboto Mono"/>
                <a:cs typeface="Roboto Mono"/>
                <a:sym typeface="Roboto Mono"/>
              </a:rPr>
              <a:t>Sala de Jantar</a:t>
            </a:r>
            <a:endParaRPr sz="1800">
              <a:solidFill>
                <a:srgbClr val="DCDDE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5" name="Google Shape;475;p33"/>
          <p:cNvSpPr txBox="1"/>
          <p:nvPr/>
        </p:nvSpPr>
        <p:spPr>
          <a:xfrm>
            <a:off x="6393925" y="5012025"/>
            <a:ext cx="4532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DDE0"/>
                </a:solidFill>
                <a:latin typeface="Roboto Mono"/>
                <a:ea typeface="Roboto Mono"/>
                <a:cs typeface="Roboto Mono"/>
                <a:sym typeface="Roboto Mono"/>
              </a:rPr>
              <a:t>Lavanderia</a:t>
            </a:r>
            <a:endParaRPr sz="1800">
              <a:solidFill>
                <a:srgbClr val="DCDDE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1197900" y="269300"/>
            <a:ext cx="4711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Imagens do Cenário</a:t>
            </a:r>
            <a:endParaRPr b="1" sz="3300">
              <a:solidFill>
                <a:srgbClr val="3D85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idx="1" type="body"/>
          </p:nvPr>
        </p:nvSpPr>
        <p:spPr>
          <a:xfrm>
            <a:off x="1653300" y="4052850"/>
            <a:ext cx="8894400" cy="124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Objetivos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Organização do mapa</a:t>
            </a:r>
            <a:endParaRPr sz="2100">
              <a:solidFill>
                <a:srgbClr val="DCDDE0"/>
              </a:solidFill>
            </a:endParaRPr>
          </a:p>
        </p:txBody>
      </p:sp>
      <p:sp>
        <p:nvSpPr>
          <p:cNvPr id="482" name="Google Shape;482;p34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2"/>
                </a:solidFill>
              </a:rPr>
              <a:t>Level Design</a:t>
            </a:r>
            <a:endParaRPr sz="5800">
              <a:solidFill>
                <a:schemeClr val="accent2"/>
              </a:solidFill>
            </a:endParaRPr>
          </a:p>
        </p:txBody>
      </p:sp>
      <p:sp>
        <p:nvSpPr>
          <p:cNvPr id="483" name="Google Shape;483;p34"/>
          <p:cNvSpPr/>
          <p:nvPr/>
        </p:nvSpPr>
        <p:spPr>
          <a:xfrm>
            <a:off x="1582325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Roboto Mono"/>
              </a:rPr>
              <a:t>05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type="title"/>
          </p:nvPr>
        </p:nvSpPr>
        <p:spPr>
          <a:xfrm>
            <a:off x="855175" y="361575"/>
            <a:ext cx="10110300" cy="10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2"/>
                </a:solidFill>
              </a:rPr>
              <a:t>Level Design</a:t>
            </a:r>
            <a:endParaRPr sz="4500">
              <a:solidFill>
                <a:schemeClr val="accent2"/>
              </a:solidFill>
            </a:endParaRPr>
          </a:p>
        </p:txBody>
      </p:sp>
      <p:sp>
        <p:nvSpPr>
          <p:cNvPr id="489" name="Google Shape;489;p35"/>
          <p:cNvSpPr txBox="1"/>
          <p:nvPr>
            <p:ph idx="2" type="body"/>
          </p:nvPr>
        </p:nvSpPr>
        <p:spPr>
          <a:xfrm>
            <a:off x="6729850" y="1839175"/>
            <a:ext cx="4154400" cy="3222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Organização do mapa:</a:t>
            </a:r>
            <a:endParaRPr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O cenário (Casa do Bino) foi organizado de modo que o jogador tenha diversos cômodos </a:t>
            </a:r>
            <a:r>
              <a:rPr lang="en" sz="1600">
                <a:solidFill>
                  <a:srgbClr val="DCDDE0"/>
                </a:solidFill>
              </a:rPr>
              <a:t>diferentes</a:t>
            </a:r>
            <a:r>
              <a:rPr lang="en" sz="1600">
                <a:solidFill>
                  <a:srgbClr val="DCDDE0"/>
                </a:solidFill>
              </a:rPr>
              <a:t> para interagir, se alinhando com objetivos que estão em lugares diversos, o que valoriza a exploração do mapa por parte do jogador.</a:t>
            </a:r>
            <a:endParaRPr sz="1600">
              <a:solidFill>
                <a:srgbClr val="DCDDE0"/>
              </a:solidFill>
            </a:endParaRPr>
          </a:p>
        </p:txBody>
      </p:sp>
      <p:sp>
        <p:nvSpPr>
          <p:cNvPr id="490" name="Google Shape;490;p35"/>
          <p:cNvSpPr txBox="1"/>
          <p:nvPr>
            <p:ph idx="1" type="body"/>
          </p:nvPr>
        </p:nvSpPr>
        <p:spPr>
          <a:xfrm>
            <a:off x="1303475" y="1839175"/>
            <a:ext cx="4154400" cy="420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Objetivos:</a:t>
            </a:r>
            <a:endParaRPr sz="1600">
              <a:solidFill>
                <a:schemeClr val="accent2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Os objetivos foram espalhados por todo o mapa, de modo a incentivar o jogador a explorar toda a casa. Além dos diversos patos espalhados pelos cômodos, que servem como um divertido </a:t>
            </a:r>
            <a:r>
              <a:rPr lang="en" sz="1600">
                <a:solidFill>
                  <a:srgbClr val="DCDDE0"/>
                </a:solidFill>
              </a:rPr>
              <a:t>Easter Egg</a:t>
            </a:r>
            <a:r>
              <a:rPr lang="en" sz="1600">
                <a:solidFill>
                  <a:srgbClr val="DCDDE0"/>
                </a:solidFill>
              </a:rPr>
              <a:t>, cada pato possui uma curiosidade diferente para encontrar.</a:t>
            </a:r>
            <a:endParaRPr sz="1600">
              <a:solidFill>
                <a:srgbClr val="DCDDE0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5"/>
                </a:solidFill>
              </a:rPr>
              <a:t>Desafios</a:t>
            </a:r>
            <a:endParaRPr sz="5800">
              <a:solidFill>
                <a:schemeClr val="accent5"/>
              </a:solidFill>
            </a:endParaRPr>
          </a:p>
        </p:txBody>
      </p:sp>
      <p:sp>
        <p:nvSpPr>
          <p:cNvPr id="496" name="Google Shape;496;p36"/>
          <p:cNvSpPr/>
          <p:nvPr/>
        </p:nvSpPr>
        <p:spPr>
          <a:xfrm>
            <a:off x="1663550" y="2130577"/>
            <a:ext cx="186164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5"/>
                </a:solidFill>
                <a:latin typeface="Roboto Mono"/>
              </a:rPr>
              <a:t>06</a:t>
            </a:r>
          </a:p>
        </p:txBody>
      </p:sp>
      <p:sp>
        <p:nvSpPr>
          <p:cNvPr id="497" name="Google Shape;497;p36"/>
          <p:cNvSpPr txBox="1"/>
          <p:nvPr>
            <p:ph idx="1" type="body"/>
          </p:nvPr>
        </p:nvSpPr>
        <p:spPr>
          <a:xfrm>
            <a:off x="1648800" y="3960025"/>
            <a:ext cx="8894400" cy="125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Versões corrompidas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Novo estilo de arte</a:t>
            </a:r>
            <a:endParaRPr sz="2100">
              <a:solidFill>
                <a:srgbClr val="DCDDE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type="title"/>
          </p:nvPr>
        </p:nvSpPr>
        <p:spPr>
          <a:xfrm>
            <a:off x="855175" y="361575"/>
            <a:ext cx="10110300" cy="10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</a:rPr>
              <a:t>Desafios</a:t>
            </a:r>
            <a:endParaRPr sz="4500">
              <a:solidFill>
                <a:schemeClr val="accent5"/>
              </a:solidFill>
            </a:endParaRPr>
          </a:p>
        </p:txBody>
      </p:sp>
      <p:sp>
        <p:nvSpPr>
          <p:cNvPr id="503" name="Google Shape;503;p37"/>
          <p:cNvSpPr txBox="1"/>
          <p:nvPr>
            <p:ph idx="2" type="body"/>
          </p:nvPr>
        </p:nvSpPr>
        <p:spPr>
          <a:xfrm>
            <a:off x="6729850" y="1817700"/>
            <a:ext cx="4154400" cy="31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Novo estilo de arte - Pixel art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Optamos por fazer o jogo em pixel art, que até o momento era um estilo que não estávamos tão familiarizados.</a:t>
            </a:r>
            <a:br>
              <a:rPr lang="en" sz="1600">
                <a:solidFill>
                  <a:srgbClr val="DCDDE0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	Contudo se tornou um estilo confortável e coeso com a proposta do jogo.</a:t>
            </a:r>
            <a:endParaRPr sz="1600">
              <a:solidFill>
                <a:srgbClr val="DCDDE0"/>
              </a:solidFill>
            </a:endParaRPr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1303475" y="1839175"/>
            <a:ext cx="4154400" cy="420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Versões Corrompidas - Github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Ao Decorrer do projeto tivemos alguns problemas que causaram a corrupção da versão do jogo no Github</a:t>
            </a:r>
            <a:endParaRPr sz="1600">
              <a:solidFill>
                <a:srgbClr val="DCDDE0"/>
              </a:solidFill>
            </a:endParaRPr>
          </a:p>
          <a:p>
            <a:pPr indent="457200" lvl="0" marL="0" rtl="0" algn="just"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Resolução: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CDDE0"/>
                </a:solidFill>
              </a:rPr>
              <a:t>Evitamos trabalhar na mesma cena ao mesmo tempo, </a:t>
            </a:r>
            <a:r>
              <a:rPr lang="en" sz="1600">
                <a:solidFill>
                  <a:srgbClr val="DCDDE0"/>
                </a:solidFill>
              </a:rPr>
              <a:t>dividimos</a:t>
            </a:r>
            <a:r>
              <a:rPr lang="en" sz="1600">
                <a:solidFill>
                  <a:srgbClr val="DCDDE0"/>
                </a:solidFill>
              </a:rPr>
              <a:t> os horários de trabalho pois o jogo tem apenas 1 cena principal</a:t>
            </a:r>
            <a:endParaRPr sz="1600">
              <a:solidFill>
                <a:srgbClr val="DCDDE0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4"/>
                </a:solidFill>
              </a:rPr>
              <a:t>Fim</a:t>
            </a:r>
            <a:endParaRPr sz="5800">
              <a:solidFill>
                <a:schemeClr val="accent4"/>
              </a:solidFill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1663550" y="2130577"/>
            <a:ext cx="185641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4"/>
                </a:solidFill>
                <a:latin typeface="Roboto Mono"/>
              </a:rPr>
              <a:t>07</a:t>
            </a:r>
          </a:p>
        </p:txBody>
      </p:sp>
      <p:pic>
        <p:nvPicPr>
          <p:cNvPr id="511" name="Google Shape;5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550" y="2555800"/>
            <a:ext cx="1940425" cy="1746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38"/>
          <p:cNvSpPr txBox="1"/>
          <p:nvPr/>
        </p:nvSpPr>
        <p:spPr>
          <a:xfrm>
            <a:off x="6933163" y="4249500"/>
            <a:ext cx="19032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DDE0"/>
                </a:solidFill>
                <a:latin typeface="Roboto Mono"/>
                <a:ea typeface="Roboto Mono"/>
                <a:cs typeface="Roboto Mono"/>
                <a:sym typeface="Roboto Mono"/>
              </a:rPr>
              <a:t>Pato</a:t>
            </a:r>
            <a:endParaRPr sz="1700">
              <a:solidFill>
                <a:srgbClr val="DCDDE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394850" y="1882250"/>
            <a:ext cx="5873400" cy="1250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Obrigado!</a:t>
            </a:r>
            <a:endParaRPr sz="9000">
              <a:solidFill>
                <a:schemeClr val="accent4"/>
              </a:solidFill>
            </a:endParaRPr>
          </a:p>
        </p:txBody>
      </p:sp>
      <p:sp>
        <p:nvSpPr>
          <p:cNvPr id="518" name="Google Shape;518;p39"/>
          <p:cNvSpPr txBox="1"/>
          <p:nvPr>
            <p:ph idx="1" type="subTitle"/>
          </p:nvPr>
        </p:nvSpPr>
        <p:spPr>
          <a:xfrm>
            <a:off x="1673350" y="3862200"/>
            <a:ext cx="3085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Dúvidas?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519" name="Google Shape;519;p39"/>
          <p:cNvSpPr txBox="1"/>
          <p:nvPr>
            <p:ph idx="2" type="body"/>
          </p:nvPr>
        </p:nvSpPr>
        <p:spPr>
          <a:xfrm>
            <a:off x="7448900" y="2862000"/>
            <a:ext cx="3167700" cy="106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DDE0"/>
                </a:solidFill>
              </a:rPr>
              <a:t>Um oferecimento:</a:t>
            </a:r>
            <a:br>
              <a:rPr lang="en">
                <a:solidFill>
                  <a:srgbClr val="DCDDE0"/>
                </a:solidFill>
              </a:rPr>
            </a:br>
            <a:r>
              <a:rPr lang="en" sz="2000">
                <a:solidFill>
                  <a:srgbClr val="DCDDE0"/>
                </a:solidFill>
              </a:rPr>
              <a:t>Sábio Mágico</a:t>
            </a:r>
            <a:endParaRPr sz="2000">
              <a:solidFill>
                <a:srgbClr val="DCDDE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/>
          <p:nvPr>
            <p:ph type="title"/>
          </p:nvPr>
        </p:nvSpPr>
        <p:spPr>
          <a:xfrm>
            <a:off x="920475" y="1340762"/>
            <a:ext cx="7794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DDE0"/>
                </a:solidFill>
              </a:rPr>
              <a:t>Link para o trailer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525" name="Google Shape;525;p40"/>
          <p:cNvSpPr txBox="1"/>
          <p:nvPr>
            <p:ph idx="2" type="body"/>
          </p:nvPr>
        </p:nvSpPr>
        <p:spPr>
          <a:xfrm>
            <a:off x="920475" y="2555475"/>
            <a:ext cx="7794000" cy="162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https://youtu.be/70jX7j6g12w?feature=shared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/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CDDE0"/>
                </a:solidFill>
              </a:rPr>
              <a:t>Tópicos da apresentação</a:t>
            </a:r>
            <a:endParaRPr sz="6000">
              <a:solidFill>
                <a:srgbClr val="DCDDE0"/>
              </a:solidFill>
            </a:endParaRPr>
          </a:p>
        </p:txBody>
      </p:sp>
      <p:sp>
        <p:nvSpPr>
          <p:cNvPr id="388" name="Google Shape;388;p23"/>
          <p:cNvSpPr txBox="1"/>
          <p:nvPr>
            <p:ph idx="1" type="body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Introdução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389" name="Google Shape;389;p23"/>
          <p:cNvSpPr txBox="1"/>
          <p:nvPr>
            <p:ph idx="2" type="body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Programação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390" name="Google Shape;390;p23"/>
          <p:cNvSpPr txBox="1"/>
          <p:nvPr>
            <p:ph idx="3" type="body"/>
          </p:nvPr>
        </p:nvSpPr>
        <p:spPr>
          <a:xfrm>
            <a:off x="4385950" y="4817450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Level Design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391" name="Google Shape;391;p23"/>
          <p:cNvSpPr txBox="1"/>
          <p:nvPr>
            <p:ph idx="4" type="body"/>
          </p:nvPr>
        </p:nvSpPr>
        <p:spPr>
          <a:xfrm>
            <a:off x="8228613" y="4817450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Desafios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392" name="Google Shape;392;p23"/>
          <p:cNvSpPr txBox="1"/>
          <p:nvPr>
            <p:ph idx="5" type="title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3" name="Google Shape;393;p23"/>
          <p:cNvSpPr txBox="1"/>
          <p:nvPr>
            <p:ph idx="9" type="body"/>
          </p:nvPr>
        </p:nvSpPr>
        <p:spPr>
          <a:xfrm>
            <a:off x="575950" y="4833799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Arte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394" name="Google Shape;394;p23"/>
          <p:cNvSpPr txBox="1"/>
          <p:nvPr>
            <p:ph idx="5" type="title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5" name="Google Shape;395;p23"/>
          <p:cNvSpPr txBox="1"/>
          <p:nvPr>
            <p:ph idx="5" type="title"/>
          </p:nvPr>
        </p:nvSpPr>
        <p:spPr>
          <a:xfrm>
            <a:off x="1779850" y="4214225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04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96" name="Google Shape;396;p23"/>
          <p:cNvSpPr txBox="1"/>
          <p:nvPr>
            <p:ph idx="5" type="title"/>
          </p:nvPr>
        </p:nvSpPr>
        <p:spPr>
          <a:xfrm>
            <a:off x="5617075" y="4214225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05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7" name="Google Shape;397;p23"/>
          <p:cNvSpPr txBox="1"/>
          <p:nvPr>
            <p:ph idx="5" type="title"/>
          </p:nvPr>
        </p:nvSpPr>
        <p:spPr>
          <a:xfrm>
            <a:off x="9503275" y="4214225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06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8" name="Google Shape;398;p23"/>
          <p:cNvSpPr txBox="1"/>
          <p:nvPr>
            <p:ph idx="2" type="body"/>
          </p:nvPr>
        </p:nvSpPr>
        <p:spPr>
          <a:xfrm>
            <a:off x="8261288" y="2437574"/>
            <a:ext cx="3294600" cy="1206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DCDDE0"/>
                </a:solidFill>
              </a:rPr>
              <a:t>Áudios</a:t>
            </a:r>
            <a:endParaRPr>
              <a:solidFill>
                <a:srgbClr val="DCDDE0"/>
              </a:solidFill>
            </a:endParaRPr>
          </a:p>
        </p:txBody>
      </p:sp>
      <p:sp>
        <p:nvSpPr>
          <p:cNvPr id="399" name="Google Shape;399;p23"/>
          <p:cNvSpPr txBox="1"/>
          <p:nvPr>
            <p:ph idx="5" type="title"/>
          </p:nvPr>
        </p:nvSpPr>
        <p:spPr>
          <a:xfrm>
            <a:off x="9535950" y="1818000"/>
            <a:ext cx="21669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03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idx="1" type="body"/>
          </p:nvPr>
        </p:nvSpPr>
        <p:spPr>
          <a:xfrm>
            <a:off x="1653300" y="4052850"/>
            <a:ext cx="88944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Ideia e Objetivos do jogo</a:t>
            </a:r>
            <a:endParaRPr sz="2100">
              <a:solidFill>
                <a:srgbClr val="DCDDE0"/>
              </a:solidFill>
            </a:endParaRPr>
          </a:p>
        </p:txBody>
      </p:sp>
      <p:sp>
        <p:nvSpPr>
          <p:cNvPr id="405" name="Google Shape;405;p24"/>
          <p:cNvSpPr txBox="1"/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3"/>
                </a:solidFill>
              </a:rPr>
              <a:t>Introdução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/>
          <p:nvPr>
            <p:ph type="title"/>
          </p:nvPr>
        </p:nvSpPr>
        <p:spPr>
          <a:xfrm>
            <a:off x="684150" y="47491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Introdução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12" name="Google Shape;412;p25"/>
          <p:cNvSpPr txBox="1"/>
          <p:nvPr>
            <p:ph idx="4" type="body"/>
          </p:nvPr>
        </p:nvSpPr>
        <p:spPr>
          <a:xfrm>
            <a:off x="1183650" y="2087400"/>
            <a:ext cx="6603900" cy="268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CDDE0"/>
              </a:buClr>
              <a:buSzPts val="1800"/>
              <a:buChar char="●"/>
            </a:pPr>
            <a:r>
              <a:rPr lang="en" sz="1800">
                <a:solidFill>
                  <a:srgbClr val="DCDDE0"/>
                </a:solidFill>
              </a:rPr>
              <a:t>Jogo 2D em pixel-art, com perspectiva top-down.</a:t>
            </a:r>
            <a:endParaRPr sz="1800">
              <a:solidFill>
                <a:srgbClr val="DCDDE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CDDE0"/>
              </a:buClr>
              <a:buSzPts val="1800"/>
              <a:buChar char="●"/>
            </a:pPr>
            <a:r>
              <a:rPr lang="en" sz="1800">
                <a:solidFill>
                  <a:srgbClr val="DCDDE0"/>
                </a:solidFill>
              </a:rPr>
              <a:t>Buscamos conscientizar a respeito da inclusão e acessibilidade para pessoas com deficiência visual</a:t>
            </a:r>
            <a:endParaRPr sz="1800">
              <a:solidFill>
                <a:srgbClr val="DCDDE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DCDDE0"/>
              </a:buClr>
              <a:buSzPts val="1800"/>
              <a:buChar char="●"/>
            </a:pPr>
            <a:r>
              <a:rPr lang="en" sz="1800">
                <a:solidFill>
                  <a:srgbClr val="DCDDE0"/>
                </a:solidFill>
              </a:rPr>
              <a:t>Voltado para o público jovem e adulto, especialmente interessados em questões de inclusão social e acessibilidade.</a:t>
            </a:r>
            <a:endParaRPr sz="1800">
              <a:solidFill>
                <a:srgbClr val="DCDDE0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CDDE0"/>
              </a:solidFill>
            </a:endParaRPr>
          </a:p>
          <a:p>
            <a:pPr indent="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solidFill>
                <a:srgbClr val="DCDDE0"/>
              </a:solidFill>
            </a:endParaRPr>
          </a:p>
        </p:txBody>
      </p:sp>
      <p:pic>
        <p:nvPicPr>
          <p:cNvPr id="413" name="Google Shape;4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600" y="2336912"/>
            <a:ext cx="1839300" cy="2184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25"/>
          <p:cNvSpPr txBox="1"/>
          <p:nvPr/>
        </p:nvSpPr>
        <p:spPr>
          <a:xfrm>
            <a:off x="9458650" y="4454975"/>
            <a:ext cx="847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CDDE0"/>
                </a:solidFill>
                <a:latin typeface="Roboto Mono"/>
                <a:ea typeface="Roboto Mono"/>
                <a:cs typeface="Roboto Mono"/>
                <a:sym typeface="Roboto Mono"/>
              </a:rPr>
              <a:t>Bino</a:t>
            </a:r>
            <a:endParaRPr sz="1800">
              <a:solidFill>
                <a:srgbClr val="DCDDE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/>
          <p:nvPr>
            <p:ph idx="1" type="body"/>
          </p:nvPr>
        </p:nvSpPr>
        <p:spPr>
          <a:xfrm>
            <a:off x="1648800" y="3751150"/>
            <a:ext cx="8894400" cy="176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Herança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Otimização do código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Refatoração do código em algumas etapas</a:t>
            </a:r>
            <a:endParaRPr sz="2100">
              <a:solidFill>
                <a:srgbClr val="DCDDE0"/>
              </a:solidFill>
            </a:endParaRPr>
          </a:p>
        </p:txBody>
      </p:sp>
      <p:sp>
        <p:nvSpPr>
          <p:cNvPr id="420" name="Google Shape;420;p26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1"/>
                </a:solidFill>
              </a:rPr>
              <a:t>Programação</a:t>
            </a:r>
            <a:endParaRPr sz="5800"/>
          </a:p>
        </p:txBody>
      </p:sp>
      <p:sp>
        <p:nvSpPr>
          <p:cNvPr id="421" name="Google Shape;421;p26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 txBox="1"/>
          <p:nvPr>
            <p:ph type="title"/>
          </p:nvPr>
        </p:nvSpPr>
        <p:spPr>
          <a:xfrm>
            <a:off x="855175" y="361575"/>
            <a:ext cx="10110300" cy="10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1"/>
                </a:solidFill>
              </a:rPr>
              <a:t>Programação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427" name="Google Shape;427;p27"/>
          <p:cNvSpPr txBox="1"/>
          <p:nvPr>
            <p:ph idx="2" type="body"/>
          </p:nvPr>
        </p:nvSpPr>
        <p:spPr>
          <a:xfrm>
            <a:off x="6656100" y="1757950"/>
            <a:ext cx="4154400" cy="294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Refatoração do Código:</a:t>
            </a:r>
            <a:br>
              <a:rPr lang="en">
                <a:solidFill>
                  <a:schemeClr val="accent1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Algumas vezes o código teve que ser refatorado para a implementação de novos objetivos e features.</a:t>
            </a:r>
            <a:br>
              <a:rPr lang="en" sz="1600">
                <a:solidFill>
                  <a:srgbClr val="DCDDE0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Exemplos: Ordenar os objetivos e ativá-los corretamente, adicionar o áudio do jogo.</a:t>
            </a:r>
            <a:endParaRPr sz="1600"/>
          </a:p>
        </p:txBody>
      </p:sp>
      <p:sp>
        <p:nvSpPr>
          <p:cNvPr id="428" name="Google Shape;428;p27"/>
          <p:cNvSpPr txBox="1"/>
          <p:nvPr>
            <p:ph idx="1" type="body"/>
          </p:nvPr>
        </p:nvSpPr>
        <p:spPr>
          <a:xfrm>
            <a:off x="1315075" y="1757950"/>
            <a:ext cx="4154400" cy="420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Herança:</a:t>
            </a:r>
            <a:br>
              <a:rPr lang="en">
                <a:solidFill>
                  <a:srgbClr val="3D85C6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Método utilizado para a confecção dos objetivos, usando um script pai com as características gerais e os scripts filhos com as características únicas de cada objetivo</a:t>
            </a:r>
            <a:r>
              <a:rPr lang="en" sz="1700"/>
              <a:t>.</a:t>
            </a:r>
            <a:endParaRPr sz="1700"/>
          </a:p>
          <a:p>
            <a:pPr indent="45720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Otimização do código:</a:t>
            </a:r>
            <a:br>
              <a:rPr lang="en" sz="1700">
                <a:solidFill>
                  <a:schemeClr val="accent1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A idéia era deixar o código o mais polido o possível para o trabalho e desempenho do jogo.</a:t>
            </a:r>
            <a:endParaRPr sz="1600">
              <a:solidFill>
                <a:srgbClr val="DCDDE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/>
          <p:nvPr/>
        </p:nvSpPr>
        <p:spPr>
          <a:xfrm>
            <a:off x="1173125" y="280900"/>
            <a:ext cx="719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Algumas funcionalidades</a:t>
            </a:r>
            <a:endParaRPr b="1" sz="3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175" y="2286000"/>
            <a:ext cx="40576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475" y="2286000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idx="1" type="body"/>
          </p:nvPr>
        </p:nvSpPr>
        <p:spPr>
          <a:xfrm>
            <a:off x="1648800" y="3751150"/>
            <a:ext cx="8894400" cy="176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Audition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Household Source</a:t>
            </a:r>
            <a:endParaRPr sz="2100">
              <a:solidFill>
                <a:srgbClr val="DCDDE0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rgbClr val="DCDDE0"/>
                </a:solidFill>
              </a:rPr>
              <a:t>Pixabay</a:t>
            </a:r>
            <a:endParaRPr sz="2100">
              <a:solidFill>
                <a:srgbClr val="DCDDE0"/>
              </a:solidFill>
            </a:endParaRPr>
          </a:p>
        </p:txBody>
      </p:sp>
      <p:sp>
        <p:nvSpPr>
          <p:cNvPr id="441" name="Google Shape;441;p29"/>
          <p:cNvSpPr txBox="1"/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FFF00"/>
                </a:solidFill>
              </a:rPr>
              <a:t>Áudio</a:t>
            </a:r>
            <a:endParaRPr sz="5800">
              <a:solidFill>
                <a:srgbClr val="FFFF00"/>
              </a:solidFill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663550" y="2130577"/>
            <a:ext cx="1859901" cy="1486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00"/>
                </a:solidFill>
                <a:latin typeface="Roboto Mono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type="title"/>
          </p:nvPr>
        </p:nvSpPr>
        <p:spPr>
          <a:xfrm>
            <a:off x="855175" y="361575"/>
            <a:ext cx="10110300" cy="10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00"/>
                </a:solidFill>
              </a:rPr>
              <a:t>Áudios</a:t>
            </a:r>
            <a:endParaRPr sz="4500">
              <a:solidFill>
                <a:srgbClr val="FFFF00"/>
              </a:solidFill>
            </a:endParaRPr>
          </a:p>
        </p:txBody>
      </p:sp>
      <p:sp>
        <p:nvSpPr>
          <p:cNvPr id="448" name="Google Shape;448;p30"/>
          <p:cNvSpPr txBox="1"/>
          <p:nvPr>
            <p:ph idx="2" type="body"/>
          </p:nvPr>
        </p:nvSpPr>
        <p:spPr>
          <a:xfrm>
            <a:off x="7047125" y="1708225"/>
            <a:ext cx="3243900" cy="58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FFFF00"/>
                </a:solidFill>
              </a:rPr>
              <a:t>Household Source:</a:t>
            </a:r>
            <a:endParaRPr sz="1600"/>
          </a:p>
        </p:txBody>
      </p:sp>
      <p:sp>
        <p:nvSpPr>
          <p:cNvPr id="449" name="Google Shape;449;p30"/>
          <p:cNvSpPr txBox="1"/>
          <p:nvPr>
            <p:ph idx="1" type="body"/>
          </p:nvPr>
        </p:nvSpPr>
        <p:spPr>
          <a:xfrm>
            <a:off x="1315075" y="1757950"/>
            <a:ext cx="4154400" cy="420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Adobe Audition</a:t>
            </a:r>
            <a:r>
              <a:rPr lang="en">
                <a:solidFill>
                  <a:srgbClr val="FFFF00"/>
                </a:solidFill>
              </a:rPr>
              <a:t>:</a:t>
            </a:r>
            <a:br>
              <a:rPr lang="en">
                <a:solidFill>
                  <a:srgbClr val="3D85C6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Ferramenta </a:t>
            </a:r>
            <a:r>
              <a:rPr lang="en" sz="1600">
                <a:solidFill>
                  <a:srgbClr val="DCDDE0"/>
                </a:solidFill>
              </a:rPr>
              <a:t>utilizada para a </a:t>
            </a:r>
            <a:r>
              <a:rPr lang="en" sz="1600">
                <a:solidFill>
                  <a:srgbClr val="DCDDE0"/>
                </a:solidFill>
              </a:rPr>
              <a:t>manipulação</a:t>
            </a:r>
            <a:r>
              <a:rPr lang="en" sz="1600">
                <a:solidFill>
                  <a:srgbClr val="DCDDE0"/>
                </a:solidFill>
              </a:rPr>
              <a:t> dos </a:t>
            </a:r>
            <a:r>
              <a:rPr lang="en" sz="1600">
                <a:solidFill>
                  <a:srgbClr val="DCDDE0"/>
                </a:solidFill>
              </a:rPr>
              <a:t>áudios</a:t>
            </a:r>
            <a:r>
              <a:rPr lang="en" sz="1600">
                <a:solidFill>
                  <a:srgbClr val="DCDDE0"/>
                </a:solidFill>
              </a:rPr>
              <a:t> do jogo, para assegurar que todos </a:t>
            </a:r>
            <a:r>
              <a:rPr lang="en" sz="1600">
                <a:solidFill>
                  <a:srgbClr val="DCDDE0"/>
                </a:solidFill>
              </a:rPr>
              <a:t>possuíam</a:t>
            </a:r>
            <a:r>
              <a:rPr lang="en" sz="1600">
                <a:solidFill>
                  <a:srgbClr val="DCDDE0"/>
                </a:solidFill>
              </a:rPr>
              <a:t> o tamanho correto com os seus respectivos objetivos.</a:t>
            </a:r>
            <a:endParaRPr sz="1700"/>
          </a:p>
          <a:p>
            <a:pPr indent="457200" lvl="0" marL="0" rtl="0" algn="just"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rgbClr val="FFFF00"/>
                </a:solidFill>
              </a:rPr>
              <a:t>Pixabay</a:t>
            </a:r>
            <a:r>
              <a:rPr lang="en">
                <a:solidFill>
                  <a:srgbClr val="FFFF00"/>
                </a:solidFill>
              </a:rPr>
              <a:t>:</a:t>
            </a:r>
            <a:br>
              <a:rPr lang="en" sz="1700">
                <a:solidFill>
                  <a:schemeClr val="accent1"/>
                </a:solidFill>
              </a:rPr>
            </a:br>
            <a:r>
              <a:rPr lang="en" sz="1600">
                <a:solidFill>
                  <a:srgbClr val="DCDDE0"/>
                </a:solidFill>
              </a:rPr>
              <a:t>Os </a:t>
            </a:r>
            <a:r>
              <a:rPr lang="en" sz="1600">
                <a:solidFill>
                  <a:srgbClr val="DCDDE0"/>
                </a:solidFill>
              </a:rPr>
              <a:t>áudios</a:t>
            </a:r>
            <a:r>
              <a:rPr lang="en" sz="1600">
                <a:solidFill>
                  <a:srgbClr val="DCDDE0"/>
                </a:solidFill>
              </a:rPr>
              <a:t> que faltaram foram encontrados no pixabay garantindo que todos os </a:t>
            </a:r>
            <a:r>
              <a:rPr lang="en" sz="1600">
                <a:solidFill>
                  <a:srgbClr val="DCDDE0"/>
                </a:solidFill>
              </a:rPr>
              <a:t>dados</a:t>
            </a:r>
            <a:r>
              <a:rPr lang="en" sz="1600">
                <a:solidFill>
                  <a:srgbClr val="DCDDE0"/>
                </a:solidFill>
              </a:rPr>
              <a:t> </a:t>
            </a:r>
            <a:r>
              <a:rPr lang="en" sz="1600">
                <a:solidFill>
                  <a:srgbClr val="DCDDE0"/>
                </a:solidFill>
              </a:rPr>
              <a:t>necessários</a:t>
            </a:r>
            <a:r>
              <a:rPr lang="en" sz="1600">
                <a:solidFill>
                  <a:srgbClr val="DCDDE0"/>
                </a:solidFill>
              </a:rPr>
              <a:t> fossem implementados no jogo.</a:t>
            </a:r>
            <a:endParaRPr sz="1600">
              <a:solidFill>
                <a:srgbClr val="DCDDE0"/>
              </a:solidFill>
            </a:endParaRPr>
          </a:p>
        </p:txBody>
      </p:sp>
      <p:pic>
        <p:nvPicPr>
          <p:cNvPr id="450" name="Google Shape;4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950" y="2710450"/>
            <a:ext cx="1989350" cy="30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299" y="2710450"/>
            <a:ext cx="2738600" cy="3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